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59" r:id="rId6"/>
    <p:sldId id="258" r:id="rId7"/>
    <p:sldId id="263" r:id="rId8"/>
    <p:sldId id="261" r:id="rId9"/>
    <p:sldId id="272" r:id="rId10"/>
    <p:sldId id="268" r:id="rId11"/>
    <p:sldId id="269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0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86E"/>
    <a:srgbClr val="7BEBD8"/>
    <a:srgbClr val="8335E5"/>
    <a:srgbClr val="6B8DE1"/>
    <a:srgbClr val="6C92E1"/>
    <a:srgbClr val="6313DC"/>
    <a:srgbClr val="1E3ADA"/>
    <a:srgbClr val="030553"/>
    <a:srgbClr val="7D4BC9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2" autoAdjust="0"/>
  </p:normalViewPr>
  <p:slideViewPr>
    <p:cSldViewPr snapToGrid="0" showGuides="1">
      <p:cViewPr varScale="1">
        <p:scale>
          <a:sx n="91" d="100"/>
          <a:sy n="91" d="100"/>
        </p:scale>
        <p:origin x="-216" y="28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8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3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28213" y="4351057"/>
            <a:ext cx="680368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Rates and Trends in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Cardiovascular Disease</a:t>
            </a:r>
          </a:p>
          <a:p>
            <a:pPr algn="l"/>
            <a:endParaRPr lang="en-US" sz="4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391235" y="509245"/>
            <a:ext cx="35361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Team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7E77-F435-B002-1413-7D3B0D35CAF5}"/>
              </a:ext>
            </a:extLst>
          </p:cNvPr>
          <p:cNvSpPr/>
          <p:nvPr/>
        </p:nvSpPr>
        <p:spPr>
          <a:xfrm>
            <a:off x="443537" y="1064982"/>
            <a:ext cx="297566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Katrina Witt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Charles Morgan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Mahsa Hesampour</a:t>
            </a:r>
          </a:p>
          <a:p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Riona</a:t>
            </a: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Espendido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CCE737-2430-3000-ADB2-50A32EE72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34984" y="125725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Cardiovascular Disease Mortality Correlation Heat Map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BD5A7-F1D8-0E19-973F-26B753A4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1" y="582279"/>
            <a:ext cx="10382225" cy="241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2A833-7825-B695-7177-D0BE5578C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9" y="3084793"/>
            <a:ext cx="4905103" cy="3647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ED30671-FE9D-DAB7-FAE5-D83307F13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97" y="3210518"/>
            <a:ext cx="4673159" cy="3497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4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577921" y="204173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Hispanics in Delaware (DC) show low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Correlation to all other states.</a:t>
            </a:r>
            <a:endParaRPr lang="en-US" sz="3200" dirty="0"/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02171-31FE-8CE2-7462-FBECFACA6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7" y="1595601"/>
            <a:ext cx="5519362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30BC78-30ED-AE0E-21A5-510F312054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7428"/>
            <a:ext cx="5827241" cy="4418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61086-9457-4510-2E8E-46BCD098F666}"/>
              </a:ext>
            </a:extLst>
          </p:cNvPr>
          <p:cNvSpPr txBox="1"/>
          <p:nvPr/>
        </p:nvSpPr>
        <p:spPr>
          <a:xfrm>
            <a:off x="6371785" y="4848902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Native Americans in California (CA) shows low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Correlation to all other states.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05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CE8B5-EAF3-CD46-7AE6-A64F98854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1" y="89338"/>
            <a:ext cx="10455808" cy="66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030BF445-A409-5718-6501-4EAA44813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" y="0"/>
            <a:ext cx="1179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41204-460F-721A-82C5-46D980C500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5263"/>
            <a:ext cx="11449595" cy="68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2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C75B06-8965-7C19-3EA5-77E84FB0A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" y="59825"/>
            <a:ext cx="9241972" cy="67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blue and black squares&#10;&#10;Description automatically generated">
            <a:extLst>
              <a:ext uri="{FF2B5EF4-FFF2-40B4-BE49-F238E27FC236}">
                <a16:creationId xmlns:a16="http://schemas.microsoft.com/office/drawing/2014/main" id="{B5ED7AD5-0084-9467-061A-3DACEA77C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9729"/>
            <a:ext cx="6427882" cy="5378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FEABA-0228-9C9E-7C26-538FA09EA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23" y="1479728"/>
            <a:ext cx="6234851" cy="5315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69EF3-2058-14FB-02C1-4B3BF6E732B1}"/>
              </a:ext>
            </a:extLst>
          </p:cNvPr>
          <p:cNvSpPr txBox="1"/>
          <p:nvPr/>
        </p:nvSpPr>
        <p:spPr>
          <a:xfrm>
            <a:off x="577921" y="204173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Distribution of Cardiovascular Disease Mortality rates by Ethnicity for both age groups,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35-64 years old					         65 years and older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92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6008055" y="91079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7603108" y="1266982"/>
            <a:ext cx="264827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Potential under-representation of minorities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974717" y="4688385"/>
            <a:ext cx="1397000" cy="1397000"/>
            <a:chOff x="3448574" y="2065644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574" y="2065644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5930444" y="2772557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7695724" y="3137625"/>
            <a:ext cx="264827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Standard US race designations may not reflect mixed race individuals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695724" y="5215348"/>
            <a:ext cx="19452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Excludes congenital heart defects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816360" y="2371637"/>
            <a:ext cx="3259478" cy="327305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06567" y="5788174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Cardiovascular Disease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E3415-473A-6C71-E73D-D0AEB4B52C56}"/>
              </a:ext>
            </a:extLst>
          </p:cNvPr>
          <p:cNvSpPr txBox="1"/>
          <p:nvPr/>
        </p:nvSpPr>
        <p:spPr>
          <a:xfrm>
            <a:off x="398769" y="171099"/>
            <a:ext cx="6097656" cy="529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ethical implications does our data create?</a:t>
            </a:r>
          </a:p>
        </p:txBody>
      </p:sp>
      <p:grpSp>
        <p:nvGrpSpPr>
          <p:cNvPr id="21" name="Group 20" descr="This image is of an abstract shape. ">
            <a:extLst>
              <a:ext uri="{FF2B5EF4-FFF2-40B4-BE49-F238E27FC236}">
                <a16:creationId xmlns:a16="http://schemas.microsoft.com/office/drawing/2014/main" id="{9B7F38F0-09F3-CA0B-9805-C8C8CF3EC7E6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7CBA7DC-B2B8-B5FE-B399-5AEEB28488A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D440BD-D61B-256F-D616-2250D7DD4E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365E210-ABDB-4828-E028-7FA045756E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E67835-6FA1-9A12-3147-D6363E6C8870}"/>
              </a:ext>
            </a:extLst>
          </p:cNvPr>
          <p:cNvSpPr txBox="1"/>
          <p:nvPr/>
        </p:nvSpPr>
        <p:spPr>
          <a:xfrm>
            <a:off x="508266" y="1173393"/>
            <a:ext cx="50406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The CDC has made these data available for public use to all without restriction … </a:t>
            </a:r>
          </a:p>
          <a:p>
            <a:endParaRPr lang="en-GB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                                                                           …however … 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359278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800" dirty="0"/>
              <a:t>What are the limitations?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8C44D8-9479-E67F-E8CE-91C0DAD434C9}"/>
              </a:ext>
            </a:extLst>
          </p:cNvPr>
          <p:cNvSpPr txBox="1"/>
          <p:nvPr/>
        </p:nvSpPr>
        <p:spPr>
          <a:xfrm>
            <a:off x="726781" y="1087233"/>
            <a:ext cx="65122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 .csv file size: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Original datasets very large - &gt;52,000 entries per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Limits further analysis of specific data, e.g., county-level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includes mortality end-points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Does not give an accurate picture about survivability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Changes in health </a:t>
            </a:r>
            <a:r>
              <a:rPr lang="en-AU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behaviors</a:t>
            </a: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 (e.g., smoking rates, diet, physical activity) over the 20 years can influence cardiovascular mortality and may vary by racial group and is not captured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Differences in awareness, diagnosis, and management of cardiovascular disease across racial groups could affect mortality trends.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 challenges: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For some racial groups, particularly smaller populations, the sample size may be too small to detect significant trends or differences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Not all states or regions may have complete and consistent data over the 20-year period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heart with various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67B7CC6-5B11-BC8A-1013-8EE0ED4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05" t="3555" r="32479" b="40216"/>
          <a:stretch/>
        </p:blipFill>
        <p:spPr>
          <a:xfrm>
            <a:off x="0" y="-2540"/>
            <a:ext cx="7858664" cy="6860540"/>
          </a:xfrm>
          <a:prstGeom prst="rect">
            <a:avLst/>
          </a:prstGeom>
        </p:spPr>
      </p:pic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81197" y="3996620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618868" y="4635532"/>
            <a:ext cx="855101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Centers for Disease Control and Prevention</a:t>
            </a:r>
            <a:endParaRPr lang="en-US" sz="24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9978" y="-2540"/>
            <a:ext cx="3717786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utoShape 2">
            <a:extLst>
              <a:ext uri="{FF2B5EF4-FFF2-40B4-BE49-F238E27FC236}">
                <a16:creationId xmlns:a16="http://schemas.microsoft.com/office/drawing/2014/main" id="{E7E4F2D1-940E-2C49-7479-38CC250F5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Logo for the Centers for Disease Control and Prevention (CDC) (round) -  Overview">
            <a:extLst>
              <a:ext uri="{FF2B5EF4-FFF2-40B4-BE49-F238E27FC236}">
                <a16:creationId xmlns:a16="http://schemas.microsoft.com/office/drawing/2014/main" id="{4639ABBF-7DDA-4D88-159A-BC7C6B0CF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73A423-9A7F-238A-87E2-2DF7441F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828" y="1577843"/>
            <a:ext cx="3088516" cy="30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5EC34-3C12-D7C5-4142-DEE136F6A3D8}"/>
              </a:ext>
            </a:extLst>
          </p:cNvPr>
          <p:cNvSpPr txBox="1"/>
          <p:nvPr/>
        </p:nvSpPr>
        <p:spPr>
          <a:xfrm>
            <a:off x="477680" y="1507535"/>
            <a:ext cx="7286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</a:rPr>
              <a:t>How does cardiovascular disease risk vary by ethnicity across different states in North America?</a:t>
            </a:r>
            <a:endParaRPr lang="en-GB" sz="2400" b="1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4B362-EF7C-EF10-50D1-E5CFE75242B5}"/>
              </a:ext>
            </a:extLst>
          </p:cNvPr>
          <p:cNvSpPr txBox="1"/>
          <p:nvPr/>
        </p:nvSpPr>
        <p:spPr>
          <a:xfrm>
            <a:off x="581197" y="685531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479012" y="306768"/>
            <a:ext cx="7822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dataset documents rates and trends in heart disease and stroke mortality:</a:t>
            </a: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5855887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6E9997-823C-B600-9E36-42B0DB2B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8" y="1833390"/>
            <a:ext cx="7375737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Focus: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Rates and trends in heart disease and stroke mortality rates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Location: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County-level estimates within the United States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Race/Ethnicity: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Non-Hispanic American Indian/Alaska Native,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Non-Hispanic Asian/Pacific Islander, Non-Hispanic Black,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Hispanic, Non-Hispanic White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Timeframe: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1999-2019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Age Groups: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35-64 and 65 years and older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Sex: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Women and Men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creation process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466949" y="3189004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459200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472556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782592" y="3160041"/>
                <a:ext cx="2035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354739" y="4841786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4173643" y="4841787"/>
            <a:ext cx="774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7360346" y="4841787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96218" y="4841787"/>
            <a:ext cx="7829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900" y="968477"/>
            <a:ext cx="5372100" cy="4921047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3162299" y="3906330"/>
              <a:ext cx="4953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Python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61225" y="457142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HVPlot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931858" y="4481916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Leaflet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762503" y="160330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SQlite3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6470" y="1335163"/>
            <a:ext cx="0" cy="45283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389756" y="246421"/>
            <a:ext cx="8948205" cy="477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we have used for our project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36624BB-ED6E-74DA-A559-1FF3E65AC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5B83-AB7D-0860-2315-1ED0B2B9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6" y="2948273"/>
            <a:ext cx="1455115" cy="385947"/>
          </a:xfrm>
          <a:prstGeom prst="rect">
            <a:avLst/>
          </a:prstGeom>
        </p:spPr>
      </p:pic>
      <p:pic>
        <p:nvPicPr>
          <p:cNvPr id="7" name="Picture 6" descr="A blue and yellow triangle logo&#10;&#10;Description automatically generated">
            <a:extLst>
              <a:ext uri="{FF2B5EF4-FFF2-40B4-BE49-F238E27FC236}">
                <a16:creationId xmlns:a16="http://schemas.microsoft.com/office/drawing/2014/main" id="{743C0D12-61AC-F458-BB27-007623BE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94" y="4600383"/>
            <a:ext cx="656770" cy="847964"/>
          </a:xfrm>
          <a:prstGeom prst="rect">
            <a:avLst/>
          </a:prstGeom>
        </p:spPr>
      </p:pic>
      <p:pic>
        <p:nvPicPr>
          <p:cNvPr id="9" name="Picture 8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CFEA88A5-3BDE-0708-DA52-554C97AA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45" y="2542069"/>
            <a:ext cx="1636660" cy="1227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29BCC-368D-441D-47F6-85C4B6864855}"/>
              </a:ext>
            </a:extLst>
          </p:cNvPr>
          <p:cNvSpPr txBox="1"/>
          <p:nvPr/>
        </p:nvSpPr>
        <p:spPr>
          <a:xfrm>
            <a:off x="8080415" y="1768077"/>
            <a:ext cx="173898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err="1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HVPlot</a:t>
            </a: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Leaflet</a:t>
            </a: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7B623FAC-796A-AB4C-431A-31CF82C977FA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E815C0F-3188-991A-DA20-54D80D4E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03A77DA-1EFD-B710-6F0F-400CC280A77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8BE72A-3165-2DCD-2F89-D544335575D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5F13-2EAC-4F23-0667-47A1A1D5E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and without data each year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geographic trends that might indicate regional variation in:</a:t>
            </a: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Health care access / use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urban vs. rural states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ethnic makeup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lifestyle factors associated with CVD risk (e.g., impact of potential food deserts) </a:t>
            </a:r>
          </a:p>
          <a:p>
            <a:pPr lvl="2"/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8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B5BE1-590C-37C0-44D7-5765316F4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trends that do not correlate to other states.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compare Cardiovascular Disease rates change over time for different ethnicities.</a:t>
            </a:r>
          </a:p>
          <a:p>
            <a:pPr marL="457200" lvl="1" indent="0">
              <a:buNone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ethnicities at the greatest risk of cardiovascular diseases. 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trends that might indicate variations in ethnicities:</a:t>
            </a:r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Genetic factors predisposition towards certain Cardiovascular diseases.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Lifestyle factors indicating higher risks of Cardiovascular Diseases.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dirty="0"/>
          </a:p>
        </p:txBody>
      </p:sp>
      <p:grpSp>
        <p:nvGrpSpPr>
          <p:cNvPr id="5" name="Group 4" descr="This image is of an abstract shape. ">
            <a:extLst>
              <a:ext uri="{FF2B5EF4-FFF2-40B4-BE49-F238E27FC236}">
                <a16:creationId xmlns:a16="http://schemas.microsoft.com/office/drawing/2014/main" id="{B9ED3103-A076-78FD-52F5-E6F1C3EF563F}"/>
              </a:ext>
            </a:extLst>
          </p:cNvPr>
          <p:cNvGrpSpPr/>
          <p:nvPr/>
        </p:nvGrpSpPr>
        <p:grpSpPr>
          <a:xfrm rot="15309759">
            <a:off x="9137831" y="4374154"/>
            <a:ext cx="4736736" cy="6407275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393F7ED-9D16-AE4D-21A6-EDA11257860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759A6C5-3DDD-B2BD-D049-E303BE59A8C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EE029770-CC3F-B279-7652-EB7A446F30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C664-BE8A-3636-2854-00D6E4C03078}"/>
              </a:ext>
            </a:extLst>
          </p:cNvPr>
          <p:cNvSpPr txBox="1"/>
          <p:nvPr/>
        </p:nvSpPr>
        <p:spPr>
          <a:xfrm>
            <a:off x="837826" y="460105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 err="1"/>
              <a:t>Visualisations</a:t>
            </a:r>
            <a:r>
              <a:rPr lang="en-US" sz="3200" dirty="0"/>
              <a:t>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2BAAC-5FD5-4E41-5E82-A0B807FD5129}"/>
              </a:ext>
            </a:extLst>
          </p:cNvPr>
          <p:cNvSpPr txBox="1"/>
          <p:nvPr/>
        </p:nvSpPr>
        <p:spPr>
          <a:xfrm>
            <a:off x="837826" y="13430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6286E"/>
                </a:solidFill>
              </a:rPr>
              <a:t>Leaflet: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0F6D4-7AB8-A440-0704-79BEA3D53777}"/>
              </a:ext>
            </a:extLst>
          </p:cNvPr>
          <p:cNvSpPr txBox="1"/>
          <p:nvPr/>
        </p:nvSpPr>
        <p:spPr>
          <a:xfrm>
            <a:off x="6155388" y="13335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>
                <a:solidFill>
                  <a:srgbClr val="16286E"/>
                </a:solidFill>
              </a:rPr>
              <a:t>HVPlots</a:t>
            </a:r>
            <a:r>
              <a:rPr lang="en-AU" b="1" dirty="0">
                <a:solidFill>
                  <a:srgbClr val="16286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999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3920700" y="4117899"/>
            <a:ext cx="7982270" cy="25344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76221A-125E-AC06-F435-64D44BE3FF85}"/>
              </a:ext>
            </a:extLst>
          </p:cNvPr>
          <p:cNvSpPr txBox="1"/>
          <p:nvPr/>
        </p:nvSpPr>
        <p:spPr>
          <a:xfrm>
            <a:off x="995680" y="1117672"/>
            <a:ext cx="6393866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800" b="1" dirty="0">
                <a:latin typeface="Segoe UI" panose="020B0502040204020203" pitchFamily="34" charset="0"/>
              </a:rPr>
              <a:t>Users can filter data based on: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Year (1999 – 2019)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Cardiovascular Disease Type: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Cardiovascular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stroke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heart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Coronary heart disease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D0610-76E6-DBE0-168B-9B8C10602601}"/>
              </a:ext>
            </a:extLst>
          </p:cNvPr>
          <p:cNvSpPr txBox="1"/>
          <p:nvPr/>
        </p:nvSpPr>
        <p:spPr>
          <a:xfrm>
            <a:off x="995680" y="2971132"/>
            <a:ext cx="6393866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Ethnicity: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American Indian / </a:t>
            </a:r>
            <a:b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Alaska Native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Asian / Pacific Islander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Black (Non-Hispanic)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Hispanic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Overall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B63954B-C4C6-17E4-77F4-3FEA634F0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4" r="44730" b="52755"/>
          <a:stretch/>
        </p:blipFill>
        <p:spPr>
          <a:xfrm>
            <a:off x="7149380" y="248163"/>
            <a:ext cx="4753590" cy="4162147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00677DE-59F0-DBEB-3F39-95396FC9A523}"/>
              </a:ext>
            </a:extLst>
          </p:cNvPr>
          <p:cNvCxnSpPr>
            <a:cxnSpLocks/>
          </p:cNvCxnSpPr>
          <p:nvPr/>
        </p:nvCxnSpPr>
        <p:spPr>
          <a:xfrm flipH="1">
            <a:off x="4481565" y="3611474"/>
            <a:ext cx="3360108" cy="798836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3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5014716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150" b="20725"/>
          <a:stretch/>
        </p:blipFill>
        <p:spPr>
          <a:xfrm>
            <a:off x="708092" y="3906653"/>
            <a:ext cx="8398746" cy="2534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1ACA-34C2-9D70-5740-83A3D183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520" b="70963"/>
          <a:stretch/>
        </p:blipFill>
        <p:spPr>
          <a:xfrm>
            <a:off x="7174202" y="273553"/>
            <a:ext cx="4731471" cy="418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48AD1-CE76-67FC-0756-F489229B139A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09BBE-2BDF-A358-FA75-196D361D04D8}"/>
              </a:ext>
            </a:extLst>
          </p:cNvPr>
          <p:cNvSpPr txBox="1"/>
          <p:nvPr/>
        </p:nvSpPr>
        <p:spPr>
          <a:xfrm>
            <a:off x="1038528" y="1684108"/>
            <a:ext cx="7033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</p:txBody>
      </p:sp>
    </p:spTree>
    <p:extLst>
      <p:ext uri="{BB962C8B-B14F-4D97-AF65-F5344CB8AC3E}">
        <p14:creationId xmlns:p14="http://schemas.microsoft.com/office/powerpoint/2010/main" val="422995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75520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80E7-39D3-D1CC-E7E3-F37366C56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4" r="40223" b="58865"/>
          <a:stretch/>
        </p:blipFill>
        <p:spPr>
          <a:xfrm>
            <a:off x="7311183" y="263648"/>
            <a:ext cx="4581507" cy="299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AA91-D2EA-D381-E05F-67FF98D5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7" r="40223" b="60704"/>
          <a:stretch/>
        </p:blipFill>
        <p:spPr>
          <a:xfrm>
            <a:off x="7311182" y="3194293"/>
            <a:ext cx="4581507" cy="1897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88696-4AB1-2946-F671-16A8EFF09CD3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9EDB-8A43-BD46-D733-783AF1D26783}"/>
              </a:ext>
            </a:extLst>
          </p:cNvPr>
          <p:cNvSpPr txBox="1"/>
          <p:nvPr/>
        </p:nvSpPr>
        <p:spPr>
          <a:xfrm>
            <a:off x="792018" y="1772970"/>
            <a:ext cx="70334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Filtered data called from the .csv when State is clicked by user: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 pop-up is returned providing only filtered data for selected state</a:t>
            </a:r>
          </a:p>
        </p:txBody>
      </p:sp>
    </p:spTree>
    <p:extLst>
      <p:ext uri="{BB962C8B-B14F-4D97-AF65-F5344CB8AC3E}">
        <p14:creationId xmlns:p14="http://schemas.microsoft.com/office/powerpoint/2010/main" val="77903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747</Words>
  <Application>Microsoft Office PowerPoint</Application>
  <PresentationFormat>Widescreen</PresentationFormat>
  <Paragraphs>195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Roboto</vt:lpstr>
      <vt:lpstr>Segoe UI</vt:lpstr>
      <vt:lpstr>Office Theme</vt:lpstr>
      <vt:lpstr>Human resources slide 1</vt:lpstr>
      <vt:lpstr>Human resources slide 3</vt:lpstr>
      <vt:lpstr>Human resources slide 2</vt:lpstr>
      <vt:lpstr>Human resources slide 7</vt:lpstr>
      <vt:lpstr>Human resources slide 5</vt:lpstr>
      <vt:lpstr>PowerPoint Presentation</vt:lpstr>
      <vt:lpstr>Human resources slide 9</vt:lpstr>
      <vt:lpstr>Human resources slide 9</vt:lpstr>
      <vt:lpstr>Human resources slide 9</vt:lpstr>
      <vt:lpstr>Human resources slide 9</vt:lpstr>
      <vt:lpstr>Human resources slide 9</vt:lpstr>
      <vt:lpstr>Human resources slide 9</vt:lpstr>
      <vt:lpstr>PowerPoint Presentation</vt:lpstr>
      <vt:lpstr>PowerPoint Presentation</vt:lpstr>
      <vt:lpstr>PowerPoint Presentation</vt:lpstr>
      <vt:lpstr>PowerPoint Presentation</vt:lpstr>
      <vt:lpstr>Human resources slide 4</vt:lpstr>
      <vt:lpstr>Human resources slide 8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2024-06-18T08:38:03Z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